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44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54380-7F3E-4D02-87A9-78D1A58BF3C2}" type="datetimeFigureOut">
              <a:rPr lang="en-GB" smtClean="0"/>
              <a:t>15/09/2017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E10B7-F132-4419-A7FB-D21399BFC5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764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8B65-DDF6-4818-AA04-CD3D10D089AA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8698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D2B26-4FC8-4CA0-9A84-8A74010EA88E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262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8A23-6733-4FE0-B3BA-3D35E2515421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352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D76C-7E1B-43C1-8AFB-7CE6589E3C71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377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1AFE-ACE5-48E0-8C57-36FA828BD000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24563-5663-4E34-A0DE-3A1F0B16EA38}" type="datetime1">
              <a:rPr lang="en-GB" smtClean="0"/>
              <a:t>15/09/2017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96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916A-B481-495D-AAF6-5587D5D2DA36}" type="datetime1">
              <a:rPr lang="en-GB" smtClean="0"/>
              <a:t>15/09/2017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592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DAA1A-0825-4EF2-B750-350D2ED1BB99}" type="datetime1">
              <a:rPr lang="en-GB" smtClean="0"/>
              <a:t>15/09/2017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969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A31D9-D6EA-4D37-9851-3D8BC9ECF6A3}" type="datetime1">
              <a:rPr lang="en-GB" smtClean="0"/>
              <a:t>15/09/2017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964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4BD77-6DF5-4863-8004-03271DA3BE53}" type="datetime1">
              <a:rPr lang="en-GB" smtClean="0"/>
              <a:t>15/09/2017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544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B2F6-58D0-448E-B166-3071D69AD3B2}" type="datetime1">
              <a:rPr lang="en-GB" smtClean="0"/>
              <a:t>15/09/2017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753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0D5B8-52FF-485C-AD0F-AD1E1D83E5E8}" type="datetime1">
              <a:rPr lang="en-GB" smtClean="0"/>
              <a:t>15/09/2017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68200-A255-491E-BF69-7D6025D9CC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145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Mission Critical (MC) Specification Way forward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Source: SA chairman</a:t>
            </a:r>
          </a:p>
          <a:p>
            <a:r>
              <a:rPr lang="en-US" dirty="0" smtClean="0"/>
              <a:t>Document for: Decision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395536" y="404664"/>
            <a:ext cx="4572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SA 77 – Sapporo, JP, Sep 13-15,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14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Mission Critical (MC) Specification Way Forward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MC services will eventually apply to more </a:t>
            </a:r>
            <a:r>
              <a:rPr lang="en-US" u="sng" dirty="0" smtClean="0">
                <a:solidFill>
                  <a:srgbClr val="0070C0"/>
                </a:solidFill>
              </a:rPr>
              <a:t>3GPP</a:t>
            </a:r>
            <a:r>
              <a:rPr lang="en-US" u="sng" dirty="0" smtClean="0"/>
              <a:t> </a:t>
            </a:r>
            <a:r>
              <a:rPr lang="en-US" u="sng" dirty="0" smtClean="0">
                <a:solidFill>
                  <a:srgbClr val="0070C0"/>
                </a:solidFill>
              </a:rPr>
              <a:t>accesses </a:t>
            </a:r>
            <a:r>
              <a:rPr lang="en-US" dirty="0" smtClean="0"/>
              <a:t>than </a:t>
            </a:r>
            <a:r>
              <a:rPr lang="en-US" dirty="0" smtClean="0"/>
              <a:t>“over LTE”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Work may begin in future over other 3GPP accesses, and </a:t>
            </a:r>
            <a:r>
              <a:rPr lang="en-US" b="1" dirty="0" smtClean="0"/>
              <a:t>the name hinders this </a:t>
            </a:r>
            <a:r>
              <a:rPr lang="en-US" dirty="0" smtClean="0"/>
              <a:t>(perception.)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MC services were </a:t>
            </a:r>
            <a:r>
              <a:rPr lang="en-US" u="sng" dirty="0" smtClean="0">
                <a:solidFill>
                  <a:srgbClr val="0070C0"/>
                </a:solidFill>
              </a:rPr>
              <a:t>always </a:t>
            </a:r>
            <a:r>
              <a:rPr lang="en-US" dirty="0" smtClean="0"/>
              <a:t>intended </a:t>
            </a:r>
            <a:r>
              <a:rPr lang="en-US" dirty="0" smtClean="0"/>
              <a:t>to apply to more than </a:t>
            </a:r>
            <a:r>
              <a:rPr lang="en-US" strike="sngStrike" dirty="0" smtClean="0">
                <a:solidFill>
                  <a:srgbClr val="0070C0"/>
                </a:solidFill>
              </a:rPr>
              <a:t>public </a:t>
            </a:r>
            <a:r>
              <a:rPr lang="en-US" strike="sngStrike" dirty="0" err="1" smtClean="0">
                <a:solidFill>
                  <a:srgbClr val="0070C0"/>
                </a:solidFill>
              </a:rPr>
              <a:t>safety</a:t>
            </a:r>
            <a:r>
              <a:rPr lang="en-US" u="sng" dirty="0" err="1" smtClean="0">
                <a:solidFill>
                  <a:srgbClr val="0070C0"/>
                </a:solidFill>
              </a:rPr>
              <a:t>mission</a:t>
            </a:r>
            <a:r>
              <a:rPr lang="en-US" u="sng" dirty="0" smtClean="0">
                <a:solidFill>
                  <a:srgbClr val="0070C0"/>
                </a:solidFill>
              </a:rPr>
              <a:t> critical services (!)</a:t>
            </a:r>
            <a:endParaRPr lang="en-US" u="sng" dirty="0" smtClean="0">
              <a:solidFill>
                <a:srgbClr val="0070C0"/>
              </a:solidFill>
            </a:endParaRPr>
          </a:p>
          <a:p>
            <a:pPr marL="914400" lvl="1" indent="-514350">
              <a:spcAft>
                <a:spcPts val="1200"/>
              </a:spcAft>
              <a:buFont typeface="Arial" pitchFamily="34" charset="0"/>
              <a:buChar char="•"/>
            </a:pPr>
            <a:r>
              <a:rPr lang="en-US" b="1" dirty="0" smtClean="0"/>
              <a:t>The name of the specs hinders acceptance.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Ongoing work on MC services must continue.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Issue of new specifications would be disruptive of new work (if </a:t>
            </a:r>
            <a:r>
              <a:rPr lang="en-US" strike="sngStrike" dirty="0" smtClean="0">
                <a:solidFill>
                  <a:srgbClr val="0070C0"/>
                </a:solidFill>
              </a:rPr>
              <a:t>new</a:t>
            </a:r>
            <a:r>
              <a:rPr lang="en-US" dirty="0" smtClean="0"/>
              <a:t> work has </a:t>
            </a:r>
            <a:r>
              <a:rPr lang="en-US" dirty="0" smtClean="0"/>
              <a:t>to wait).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smtClean="0"/>
              <a:t>Issue of new specifications requires </a:t>
            </a:r>
            <a:r>
              <a:rPr lang="en-US" strike="sngStrike" dirty="0" smtClean="0">
                <a:solidFill>
                  <a:srgbClr val="0070C0"/>
                </a:solidFill>
              </a:rPr>
              <a:t>substantial</a:t>
            </a:r>
            <a:r>
              <a:rPr lang="en-US" dirty="0" smtClean="0"/>
              <a:t> work (to check references, titles, etc. consistently.)</a:t>
            </a:r>
          </a:p>
          <a:p>
            <a:endParaRPr lang="en-US" dirty="0" smtClean="0"/>
          </a:p>
          <a:p>
            <a:pPr lvl="1"/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31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MC Specs Beyond “Over LTE”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Agree </a:t>
            </a:r>
            <a:r>
              <a:rPr lang="en-US" i="1" dirty="0" smtClean="0">
                <a:solidFill>
                  <a:srgbClr val="FF0000"/>
                </a:solidFill>
              </a:rPr>
              <a:t>in principle</a:t>
            </a:r>
            <a:r>
              <a:rPr lang="en-US" dirty="0" smtClean="0">
                <a:solidFill>
                  <a:srgbClr val="FF0000"/>
                </a:solidFill>
              </a:rPr>
              <a:t> to broaden the applicability of MC specs to (specific) additional 3GPP </a:t>
            </a:r>
            <a:r>
              <a:rPr lang="en-US" dirty="0" smtClean="0">
                <a:solidFill>
                  <a:srgbClr val="FF0000"/>
                </a:solidFill>
              </a:rPr>
              <a:t>access</a:t>
            </a:r>
            <a:r>
              <a:rPr lang="en-US" u="sng" dirty="0" smtClean="0">
                <a:solidFill>
                  <a:srgbClr val="0070C0"/>
                </a:solidFill>
              </a:rPr>
              <a:t>es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beyond “LTE”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Agree in principle that we will (</a:t>
            </a:r>
            <a:r>
              <a:rPr lang="en-US" u="sng" dirty="0" smtClean="0">
                <a:solidFill>
                  <a:srgbClr val="FF0000"/>
                </a:solidFill>
              </a:rPr>
              <a:t>eventually</a:t>
            </a:r>
            <a:r>
              <a:rPr lang="en-US" dirty="0" smtClean="0">
                <a:solidFill>
                  <a:srgbClr val="FF0000"/>
                </a:solidFill>
              </a:rPr>
              <a:t>) remove the Title “over LTE” from MC Specs</a:t>
            </a:r>
          </a:p>
          <a:p>
            <a:pPr lvl="2"/>
            <a:r>
              <a:rPr lang="en-US" dirty="0" smtClean="0"/>
              <a:t>Proceed </a:t>
            </a:r>
            <a:r>
              <a:rPr lang="en-US" b="1" i="1" dirty="0" smtClean="0"/>
              <a:t>by changing the TS Names (!) – see slide 4</a:t>
            </a:r>
            <a:endParaRPr lang="en-US" dirty="0" smtClean="0"/>
          </a:p>
          <a:p>
            <a:pPr lvl="1"/>
            <a:r>
              <a:rPr lang="en-US" u="sng" dirty="0" smtClean="0">
                <a:solidFill>
                  <a:srgbClr val="0070C0"/>
                </a:solidFill>
              </a:rPr>
              <a:t>SA will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Request </a:t>
            </a:r>
            <a:r>
              <a:rPr lang="en-US" dirty="0" smtClean="0">
                <a:solidFill>
                  <a:srgbClr val="FF0000"/>
                </a:solidFill>
              </a:rPr>
              <a:t>WGs to identify impacts and ways to address them </a:t>
            </a:r>
            <a:r>
              <a:rPr lang="en-US" dirty="0" smtClean="0"/>
              <a:t>(</a:t>
            </a:r>
            <a:r>
              <a:rPr lang="en-US" u="sng" dirty="0" smtClean="0">
                <a:solidFill>
                  <a:srgbClr val="0070C0"/>
                </a:solidFill>
              </a:rPr>
              <a:t>e.g. </a:t>
            </a:r>
            <a:r>
              <a:rPr lang="en-US" dirty="0" smtClean="0"/>
              <a:t>by </a:t>
            </a:r>
            <a:r>
              <a:rPr lang="en-US" dirty="0" smtClean="0"/>
              <a:t>way of LS, ideally sent from SA 77).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Recommend that interested parties propose study items</a:t>
            </a:r>
            <a:r>
              <a:rPr lang="en-US" dirty="0" smtClean="0"/>
              <a:t>, etc. to consider how to support MC services </a:t>
            </a:r>
            <a:r>
              <a:rPr lang="en-US" i="1" u="sng" dirty="0" smtClean="0">
                <a:solidFill>
                  <a:srgbClr val="0070C0"/>
                </a:solidFill>
              </a:rPr>
              <a:t>using 3GPP accesses other than </a:t>
            </a:r>
            <a:r>
              <a:rPr lang="en-US" dirty="0" smtClean="0"/>
              <a:t>LTE </a:t>
            </a:r>
            <a:r>
              <a:rPr lang="en-US" dirty="0" smtClean="0"/>
              <a:t>(using the</a:t>
            </a:r>
            <a:r>
              <a:rPr lang="en-US" strike="sngStrike" dirty="0" smtClean="0">
                <a:solidFill>
                  <a:srgbClr val="0070C0"/>
                </a:solidFill>
              </a:rPr>
              <a:t>n</a:t>
            </a:r>
            <a:r>
              <a:rPr lang="en-US" dirty="0" smtClean="0"/>
              <a:t> normal process.)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SP-170807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048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MC Services </a:t>
            </a:r>
            <a:r>
              <a:rPr lang="en-US" dirty="0" smtClean="0"/>
              <a:t>specifications </a:t>
            </a:r>
            <a:r>
              <a:rPr lang="en-US" b="1" u="sng" dirty="0" smtClean="0">
                <a:solidFill>
                  <a:srgbClr val="0070C0"/>
                </a:solidFill>
              </a:rPr>
              <a:t>apply </a:t>
            </a:r>
            <a:r>
              <a:rPr lang="en-US" u="sng" dirty="0" smtClean="0">
                <a:solidFill>
                  <a:srgbClr val="0070C0"/>
                </a:solidFill>
              </a:rPr>
              <a:t>beyond “</a:t>
            </a:r>
            <a:r>
              <a:rPr lang="en-US" dirty="0" smtClean="0"/>
              <a:t>Mission Critical</a:t>
            </a:r>
            <a:r>
              <a:rPr lang="en-US" u="sng" dirty="0" smtClean="0">
                <a:solidFill>
                  <a:srgbClr val="0070C0"/>
                </a:solidFill>
              </a:rPr>
              <a:t>”</a:t>
            </a:r>
            <a:endParaRPr lang="en-GB" u="sng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Agreements:</a:t>
            </a:r>
            <a:endParaRPr lang="en-US" dirty="0" smtClean="0"/>
          </a:p>
          <a:p>
            <a:pPr lvl="1"/>
            <a:r>
              <a:rPr lang="en-US" u="sng" dirty="0" smtClean="0">
                <a:solidFill>
                  <a:srgbClr val="0070C0"/>
                </a:solidFill>
              </a:rPr>
              <a:t>The </a:t>
            </a:r>
            <a:r>
              <a:rPr lang="en-US" u="sng" dirty="0">
                <a:solidFill>
                  <a:srgbClr val="0070C0"/>
                </a:solidFill>
              </a:rPr>
              <a:t>scope of current specifications covers more than mission critical services</a:t>
            </a:r>
            <a:r>
              <a:rPr lang="en-US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Some </a:t>
            </a:r>
            <a:r>
              <a:rPr lang="en-US" dirty="0" smtClean="0"/>
              <a:t>members assert that the name of the specifications (“Mission Critical”) reduces acceptance and understanding of this broader applicability.</a:t>
            </a:r>
          </a:p>
          <a:p>
            <a:pPr lvl="1"/>
            <a:r>
              <a:rPr lang="en-US" dirty="0" smtClean="0"/>
              <a:t>Some members assert that the </a:t>
            </a:r>
            <a:r>
              <a:rPr lang="en-US" b="1" dirty="0" smtClean="0">
                <a:solidFill>
                  <a:srgbClr val="0070C0"/>
                </a:solidFill>
              </a:rPr>
              <a:t>current name </a:t>
            </a:r>
            <a:r>
              <a:rPr lang="en-US" dirty="0" smtClean="0"/>
              <a:t>makes it clear that </a:t>
            </a:r>
            <a:r>
              <a:rPr lang="en-US" u="sng" dirty="0" smtClean="0">
                <a:solidFill>
                  <a:srgbClr val="0070C0"/>
                </a:solidFill>
              </a:rPr>
              <a:t>mission critical </a:t>
            </a:r>
            <a:r>
              <a:rPr lang="en-US" dirty="0" smtClean="0"/>
              <a:t>is </a:t>
            </a:r>
            <a:r>
              <a:rPr lang="en-US" dirty="0" smtClean="0"/>
              <a:t>supported, and this should not be lost.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Recommend that </a:t>
            </a:r>
            <a:r>
              <a:rPr lang="en-US" i="1" dirty="0" smtClean="0">
                <a:solidFill>
                  <a:srgbClr val="FF0000"/>
                </a:solidFill>
              </a:rPr>
              <a:t>consideration of </a:t>
            </a:r>
            <a:r>
              <a:rPr lang="en-US" i="1" u="sng" dirty="0" smtClean="0">
                <a:solidFill>
                  <a:srgbClr val="0070C0"/>
                </a:solidFill>
              </a:rPr>
              <a:t>renaming proposals start at SA1 #80. SA will consider SA1 results and other input at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SA 78 for a name that satisfies the above </a:t>
            </a:r>
            <a:r>
              <a:rPr lang="en-US" i="1" dirty="0" smtClean="0">
                <a:solidFill>
                  <a:srgbClr val="FF0000"/>
                </a:solidFill>
              </a:rPr>
              <a:t>concerns. </a:t>
            </a:r>
            <a:r>
              <a:rPr lang="en-US" dirty="0" smtClean="0"/>
              <a:t>(</a:t>
            </a:r>
            <a:r>
              <a:rPr lang="en-US" dirty="0" smtClean="0"/>
              <a:t>using the normal process).  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34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Specification Renaming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Observation: Renaming should be considered only if we seek solutions that </a:t>
            </a:r>
            <a:r>
              <a:rPr lang="en-US" dirty="0" smtClean="0"/>
              <a:t>minimize disruption </a:t>
            </a:r>
            <a:r>
              <a:rPr lang="en-US" dirty="0" smtClean="0"/>
              <a:t>of work and minimize alignment of specifications.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Agree in principle that </a:t>
            </a:r>
            <a:r>
              <a:rPr lang="en-US" u="sng" dirty="0" smtClean="0">
                <a:solidFill>
                  <a:srgbClr val="FF0000"/>
                </a:solidFill>
              </a:rPr>
              <a:t>once a replacement name is agreed</a:t>
            </a:r>
            <a:r>
              <a:rPr lang="en-US" dirty="0" smtClean="0"/>
              <a:t> (satisfying issue 1 and possibly issue 2), </a:t>
            </a:r>
            <a:r>
              <a:rPr lang="en-US" dirty="0" smtClean="0">
                <a:solidFill>
                  <a:srgbClr val="FF0000"/>
                </a:solidFill>
              </a:rPr>
              <a:t>to change the name of TSs by CR </a:t>
            </a:r>
            <a:r>
              <a:rPr lang="en-US" dirty="0" smtClean="0"/>
              <a:t>(even though this is an exceptional procedure.)</a:t>
            </a:r>
          </a:p>
          <a:p>
            <a:pPr lvl="1"/>
            <a:r>
              <a:rPr lang="en-US" dirty="0" smtClean="0"/>
              <a:t>It is recommended that a plan to handle CRs to change the name of specifications could be brought to </a:t>
            </a:r>
            <a:r>
              <a:rPr lang="en-US" u="sng" dirty="0" smtClean="0">
                <a:solidFill>
                  <a:srgbClr val="0070C0"/>
                </a:solidFill>
              </a:rPr>
              <a:t>SA1 80 and </a:t>
            </a:r>
            <a:r>
              <a:rPr lang="en-US" dirty="0" smtClean="0"/>
              <a:t>SA </a:t>
            </a:r>
            <a:r>
              <a:rPr lang="en-US" dirty="0" smtClean="0"/>
              <a:t>78, as well as CRs to accomplish this.</a:t>
            </a:r>
          </a:p>
          <a:p>
            <a:pPr lvl="1"/>
            <a:r>
              <a:rPr lang="en-US" dirty="0" smtClean="0"/>
              <a:t>It is </a:t>
            </a:r>
            <a:r>
              <a:rPr lang="en-US" dirty="0" smtClean="0"/>
              <a:t>acknowledge</a:t>
            </a:r>
            <a:r>
              <a:rPr lang="en-US" u="sng" dirty="0" smtClean="0">
                <a:solidFill>
                  <a:srgbClr val="0070C0"/>
                </a:solidFill>
              </a:rPr>
              <a:t>d</a:t>
            </a:r>
            <a:r>
              <a:rPr lang="en-US" dirty="0" smtClean="0"/>
              <a:t> </a:t>
            </a:r>
            <a:r>
              <a:rPr lang="en-US" dirty="0" smtClean="0"/>
              <a:t>that alignment of Reference sections will be needed, as well as public notice (i.e. on the 3GPP web page.)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SP-170807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83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485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Mission Critical (MC) Specification Way forward</vt:lpstr>
      <vt:lpstr>Mission Critical (MC) Specification Way Forward</vt:lpstr>
      <vt:lpstr>1. MC Specs Beyond “Over LTE”</vt:lpstr>
      <vt:lpstr>2. MC Services specifications apply beyond “Mission Critical”</vt:lpstr>
      <vt:lpstr>3. Specification Renaming</vt:lpstr>
    </vt:vector>
  </TitlesOfParts>
  <Company>SRUK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Critical Communication (MC) Specification Way Forward (3 principles)</dc:title>
  <dc:creator>Erik Guttman 2</dc:creator>
  <cp:lastModifiedBy>Erik Guttman 2</cp:lastModifiedBy>
  <cp:revision>7</cp:revision>
  <dcterms:created xsi:type="dcterms:W3CDTF">2017-09-14T23:11:53Z</dcterms:created>
  <dcterms:modified xsi:type="dcterms:W3CDTF">2017-09-15T02:03:17Z</dcterms:modified>
</cp:coreProperties>
</file>